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2" r:id="rId4"/>
    <p:sldId id="259" r:id="rId5"/>
    <p:sldId id="270" r:id="rId6"/>
    <p:sldId id="260" r:id="rId7"/>
    <p:sldId id="266" r:id="rId8"/>
    <p:sldId id="263" r:id="rId9"/>
    <p:sldId id="268" r:id="rId10"/>
    <p:sldId id="265" r:id="rId11"/>
    <p:sldId id="261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512AE-2061-044C-97E6-8A1EE3A072CC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56E-E59E-B248-BAE8-3426F9C5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1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smtClean="0"/>
              <a:t>Eyes closed</a:t>
            </a:r>
          </a:p>
          <a:p>
            <a:pPr lvl="3"/>
            <a:r>
              <a:rPr lang="en-US" dirty="0" smtClean="0"/>
              <a:t>5% of body weight at each meal </a:t>
            </a:r>
          </a:p>
          <a:p>
            <a:pPr lvl="2"/>
            <a:r>
              <a:rPr lang="en-US" dirty="0" smtClean="0"/>
              <a:t>Eyes open (This means they are over 4 weeks!)  </a:t>
            </a:r>
          </a:p>
          <a:p>
            <a:pPr lvl="3"/>
            <a:r>
              <a:rPr lang="en-US" dirty="0" smtClean="0"/>
              <a:t>5-7% of body weight at each meal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5356E-E59E-B248-BAE8-3426F9C58A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8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1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9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1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0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3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2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4E15-7CD5-1644-94A3-7CF1CA9675A4}" type="datetimeFigureOut">
              <a:rPr lang="en-US" smtClean="0"/>
              <a:t>3/17/14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1BF7-2044-9441-980E-58122ECE4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6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squirrelsandmore.com/how-to-determine-the-age-of-a-baby-squirrel?___store=default" TargetMode="Externa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Caring for </a:t>
            </a:r>
            <a:r>
              <a:rPr lang="en-US" dirty="0"/>
              <a:t>I</a:t>
            </a:r>
            <a:r>
              <a:rPr lang="en-US" dirty="0" smtClean="0"/>
              <a:t>nfant </a:t>
            </a:r>
            <a:r>
              <a:rPr lang="en-US" dirty="0"/>
              <a:t>S</a:t>
            </a:r>
            <a:r>
              <a:rPr lang="en-US" dirty="0" smtClean="0"/>
              <a:t>quirrels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8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Bloat </a:t>
            </a:r>
            <a:endParaRPr lang="en-US" dirty="0"/>
          </a:p>
        </p:txBody>
      </p:sp>
      <p:pic>
        <p:nvPicPr>
          <p:cNvPr id="4" name="Content Placeholder 3" descr="bloat_1_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6" r="4866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Bloat occurs because…</a:t>
            </a:r>
          </a:p>
          <a:p>
            <a:pPr lvl="1"/>
            <a:r>
              <a:rPr lang="en-US" dirty="0" smtClean="0"/>
              <a:t>Fed an improper formula</a:t>
            </a:r>
          </a:p>
          <a:p>
            <a:pPr lvl="1"/>
            <a:r>
              <a:rPr lang="en-US" dirty="0" smtClean="0"/>
              <a:t>Overfed </a:t>
            </a:r>
          </a:p>
          <a:p>
            <a:r>
              <a:rPr lang="en-US" dirty="0" smtClean="0"/>
              <a:t>If baby bloats, DO NOT feed until bloat resolves!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0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 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Stimulate to urinate and defecate every time you feed if eyes still closed! </a:t>
            </a:r>
          </a:p>
          <a:p>
            <a:r>
              <a:rPr lang="en-US" dirty="0" smtClean="0"/>
              <a:t>To stimulate use a warmed, moist paper towel and apply light, feathery strokes over genital area. </a:t>
            </a:r>
          </a:p>
          <a:p>
            <a:r>
              <a:rPr lang="en-US" dirty="0" smtClean="0"/>
              <a:t>***Check for inappropriate suckling!</a:t>
            </a:r>
            <a:endParaRPr lang="en-US" dirty="0"/>
          </a:p>
        </p:txBody>
      </p:sp>
      <p:pic>
        <p:nvPicPr>
          <p:cNvPr id="5" name="Content Placeholder 4" descr="images-4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4" r="189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5599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Weaning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around six weeks of age begin offering solid food! </a:t>
            </a:r>
          </a:p>
          <a:p>
            <a:pPr lvl="1"/>
            <a:r>
              <a:rPr lang="en-US" dirty="0" smtClean="0"/>
              <a:t>Veggies and fruit such as apples, grapes, broccoli, and sweet potatoes.  </a:t>
            </a:r>
          </a:p>
          <a:p>
            <a:r>
              <a:rPr lang="en-US" dirty="0" smtClean="0"/>
              <a:t>Squirrel should continue on formula until around ten weeks old.</a:t>
            </a:r>
          </a:p>
          <a:p>
            <a:r>
              <a:rPr lang="en-US" dirty="0" smtClean="0"/>
              <a:t>Once squirrel is consuming a good amount of solid food, start cutting back feeding. </a:t>
            </a:r>
            <a:endParaRPr lang="en-US" dirty="0"/>
          </a:p>
        </p:txBody>
      </p:sp>
      <p:pic>
        <p:nvPicPr>
          <p:cNvPr id="8" name="Content Placeholder 7" descr="images-3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4" b="28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7086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7" name="Content Placeholder 6" descr="images-5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5" b="77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8797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old is your squirrel?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 Refer to website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" r="53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6904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your babies warm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feed a cold squirrel!</a:t>
            </a:r>
          </a:p>
          <a:p>
            <a:pPr lvl="1"/>
            <a:r>
              <a:rPr lang="en-US" dirty="0" smtClean="0"/>
              <a:t>Digest better when warm! </a:t>
            </a:r>
          </a:p>
          <a:p>
            <a:r>
              <a:rPr lang="en-US" dirty="0" smtClean="0"/>
              <a:t>Before feeding your squirrel, it must reach 98 degrees.</a:t>
            </a:r>
          </a:p>
          <a:p>
            <a:r>
              <a:rPr lang="en-US" dirty="0" smtClean="0"/>
              <a:t>Ways to warm them up</a:t>
            </a:r>
          </a:p>
          <a:p>
            <a:pPr lvl="1"/>
            <a:r>
              <a:rPr lang="en-US" dirty="0" smtClean="0"/>
              <a:t>Regulate temperature in cages</a:t>
            </a:r>
          </a:p>
          <a:p>
            <a:pPr lvl="1"/>
            <a:r>
              <a:rPr lang="en-US" dirty="0" smtClean="0"/>
              <a:t>Warm up old fluid bags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5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Access the dehydration status</a:t>
            </a:r>
          </a:p>
          <a:p>
            <a:pPr lvl="1"/>
            <a:r>
              <a:rPr lang="en-US" dirty="0" smtClean="0"/>
              <a:t>Skin turgor test </a:t>
            </a:r>
          </a:p>
          <a:p>
            <a:pPr lvl="1"/>
            <a:r>
              <a:rPr lang="en-US" dirty="0" smtClean="0"/>
              <a:t>Are they thin, lethargic, unresponsive, </a:t>
            </a:r>
            <a:r>
              <a:rPr lang="en-US" dirty="0" err="1" smtClean="0"/>
              <a:t>cold,or</a:t>
            </a:r>
            <a:r>
              <a:rPr lang="en-US" dirty="0" smtClean="0"/>
              <a:t> weak?  </a:t>
            </a:r>
          </a:p>
          <a:p>
            <a:pPr lvl="1"/>
            <a:r>
              <a:rPr lang="en-US" dirty="0" smtClean="0"/>
              <a:t>What is there general body color? </a:t>
            </a:r>
          </a:p>
          <a:p>
            <a:pPr lvl="1"/>
            <a:r>
              <a:rPr lang="en-US" dirty="0" smtClean="0"/>
              <a:t>Are they urinating?  </a:t>
            </a:r>
          </a:p>
          <a:p>
            <a:pPr lvl="1"/>
            <a:r>
              <a:rPr lang="en-US" dirty="0" smtClean="0"/>
              <a:t>Is the urine thick and dark yellow?</a:t>
            </a:r>
          </a:p>
          <a:p>
            <a:r>
              <a:rPr lang="en-US" dirty="0" smtClean="0"/>
              <a:t> Rehydrate your baby FIRST!</a:t>
            </a:r>
          </a:p>
          <a:p>
            <a:pPr lvl="1"/>
            <a:r>
              <a:rPr lang="en-US" dirty="0" smtClean="0"/>
              <a:t>Do not start the baby immediately on formula!</a:t>
            </a:r>
          </a:p>
          <a:p>
            <a:pPr lvl="1"/>
            <a:r>
              <a:rPr lang="en-US" dirty="0" smtClean="0"/>
              <a:t>Rehydration and digestion cannot take place at the same time!</a:t>
            </a:r>
          </a:p>
          <a:p>
            <a:r>
              <a:rPr lang="en-US" dirty="0" smtClean="0"/>
              <a:t>Rehydrate using SQ injections of Lactated Ringers</a:t>
            </a:r>
          </a:p>
        </p:txBody>
      </p:sp>
    </p:spTree>
    <p:extLst>
      <p:ext uri="{BB962C8B-B14F-4D97-AF65-F5344CB8AC3E}">
        <p14:creationId xmlns:p14="http://schemas.microsoft.com/office/powerpoint/2010/main" val="191075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rehydration and formula introduction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*** Based on 3cc syringe- adjust accordingly </a:t>
            </a:r>
          </a:p>
          <a:p>
            <a:r>
              <a:rPr lang="en-US" dirty="0" smtClean="0"/>
              <a:t>Feeding </a:t>
            </a:r>
            <a:r>
              <a:rPr lang="en-US" dirty="0"/>
              <a:t>#1</a:t>
            </a:r>
          </a:p>
          <a:p>
            <a:pPr lvl="1"/>
            <a:r>
              <a:rPr lang="en-US" dirty="0" smtClean="0"/>
              <a:t>½ cc formula and 2 cc’s of plain water. </a:t>
            </a:r>
          </a:p>
          <a:p>
            <a:r>
              <a:rPr lang="en-US" dirty="0" smtClean="0"/>
              <a:t>Feeding </a:t>
            </a:r>
            <a:r>
              <a:rPr lang="en-US" dirty="0"/>
              <a:t>#2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cc of the formula - add 2 cc's of plain water.</a:t>
            </a:r>
          </a:p>
          <a:p>
            <a:r>
              <a:rPr lang="en-US" dirty="0"/>
              <a:t>Feeding #3</a:t>
            </a:r>
          </a:p>
          <a:p>
            <a:pPr lvl="1"/>
            <a:r>
              <a:rPr lang="en-US" dirty="0"/>
              <a:t>1 and 1/2 cc's of the formula - add 1 and 1/2 cc's of plain water.</a:t>
            </a:r>
          </a:p>
          <a:p>
            <a:r>
              <a:rPr lang="en-US" dirty="0"/>
              <a:t>Feeding #4</a:t>
            </a:r>
          </a:p>
          <a:p>
            <a:pPr lvl="1"/>
            <a:r>
              <a:rPr lang="en-US" dirty="0"/>
              <a:t>2 cc's of the formula - add 1 cc of plain water.</a:t>
            </a:r>
          </a:p>
          <a:p>
            <a:r>
              <a:rPr lang="en-US" dirty="0"/>
              <a:t>Feeding #5</a:t>
            </a:r>
          </a:p>
          <a:p>
            <a:pPr lvl="1"/>
            <a:r>
              <a:rPr lang="en-US" dirty="0"/>
              <a:t>2 and 1/2 cc's of the formula - add 1/2 cc of plain water.</a:t>
            </a:r>
          </a:p>
          <a:p>
            <a:r>
              <a:rPr lang="en-US" dirty="0"/>
              <a:t>Feeding #6</a:t>
            </a:r>
          </a:p>
          <a:p>
            <a:pPr lvl="1"/>
            <a:r>
              <a:rPr lang="en-US" dirty="0"/>
              <a:t>You have reached full strength formula which you will continue to feed</a:t>
            </a:r>
          </a:p>
        </p:txBody>
      </p:sp>
    </p:spTree>
    <p:extLst>
      <p:ext uri="{BB962C8B-B14F-4D97-AF65-F5344CB8AC3E}">
        <p14:creationId xmlns:p14="http://schemas.microsoft.com/office/powerpoint/2010/main" val="364472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feed?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Esbilac</a:t>
            </a:r>
            <a:r>
              <a:rPr lang="en-US" dirty="0" smtClean="0"/>
              <a:t> Powder</a:t>
            </a:r>
          </a:p>
          <a:p>
            <a:pPr lvl="2"/>
            <a:r>
              <a:rPr lang="en-US" dirty="0"/>
              <a:t>1</a:t>
            </a:r>
            <a:r>
              <a:rPr lang="en-US" dirty="0" smtClean="0"/>
              <a:t> part powder: 2 parts water</a:t>
            </a:r>
          </a:p>
          <a:p>
            <a:pPr lvl="2"/>
            <a:r>
              <a:rPr lang="en-US" dirty="0" smtClean="0"/>
              <a:t>Can add 1 part whipping cream</a:t>
            </a:r>
          </a:p>
          <a:p>
            <a:pPr lvl="3"/>
            <a:r>
              <a:rPr lang="en-US" dirty="0" smtClean="0"/>
              <a:t>Incentive to eat? More calories?</a:t>
            </a:r>
          </a:p>
          <a:p>
            <a:pPr lvl="2"/>
            <a:endParaRPr lang="en-US" dirty="0" smtClean="0"/>
          </a:p>
        </p:txBody>
      </p:sp>
      <p:pic>
        <p:nvPicPr>
          <p:cNvPr id="5" name="Content Placeholder 4" descr="babysquirrel-300x22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9554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you feed?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Based on weight</a:t>
            </a:r>
          </a:p>
          <a:p>
            <a:pPr lvl="2"/>
            <a:r>
              <a:rPr lang="en-US" dirty="0" smtClean="0"/>
              <a:t>20 gram squirrel – 1 cc of </a:t>
            </a:r>
            <a:r>
              <a:rPr lang="en-US" dirty="0" err="1" smtClean="0"/>
              <a:t>esbilac</a:t>
            </a:r>
            <a:r>
              <a:rPr lang="en-US" dirty="0" smtClean="0"/>
              <a:t> formula </a:t>
            </a:r>
          </a:p>
          <a:p>
            <a:pPr lvl="2"/>
            <a:r>
              <a:rPr lang="en-US" dirty="0" smtClean="0"/>
              <a:t>100 gram squirrel  – 5-7 cc</a:t>
            </a:r>
          </a:p>
          <a:p>
            <a:pPr lvl="2"/>
            <a:r>
              <a:rPr lang="en-US" dirty="0" smtClean="0"/>
              <a:t>200 gram squirrel – 10-14 cc</a:t>
            </a:r>
          </a:p>
          <a:p>
            <a:pPr lvl="1"/>
            <a:r>
              <a:rPr lang="en-US" dirty="0" smtClean="0"/>
              <a:t>Generally</a:t>
            </a:r>
          </a:p>
          <a:p>
            <a:pPr lvl="2"/>
            <a:r>
              <a:rPr lang="en-US" dirty="0" smtClean="0"/>
              <a:t>Feed 5% of body weight per feeding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Often To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846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Check stomach size before every feeding!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3457"/>
              </p:ext>
            </p:extLst>
          </p:nvPr>
        </p:nvGraphicFramePr>
        <p:xfrm>
          <a:off x="1269998" y="1670752"/>
          <a:ext cx="6759223" cy="365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3965"/>
                <a:gridCol w="3395258"/>
              </a:tblGrid>
              <a:tr h="457271">
                <a:tc>
                  <a:txBody>
                    <a:bodyPr/>
                    <a:lstStyle/>
                    <a:p>
                      <a:r>
                        <a:rPr lang="en-US" dirty="0" smtClean="0"/>
                        <a:t>Age in</a:t>
                      </a:r>
                      <a:r>
                        <a:rPr lang="en-US" baseline="0" dirty="0" smtClean="0"/>
                        <a:t> weeks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feedings per day </a:t>
                      </a:r>
                      <a:endParaRPr lang="en-US" dirty="0"/>
                    </a:p>
                  </a:txBody>
                  <a:tcPr/>
                </a:tc>
              </a:tr>
              <a:tr h="457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</a:t>
                      </a:r>
                      <a:r>
                        <a:rPr lang="en-US" baseline="0" dirty="0" smtClean="0"/>
                        <a:t>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57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57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</a:tr>
              <a:tr h="457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57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57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8- 12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Transitioning</a:t>
                      </a:r>
                      <a:r>
                        <a:rPr lang="en-US" baseline="0" dirty="0" smtClean="0"/>
                        <a:t> to solid foods!</a:t>
                      </a:r>
                      <a:endParaRPr lang="en-US" dirty="0"/>
                    </a:p>
                  </a:txBody>
                  <a:tcPr/>
                </a:tc>
              </a:tr>
              <a:tr h="45727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33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Feeding </a:t>
            </a:r>
            <a:r>
              <a:rPr lang="en-US" dirty="0" err="1" smtClean="0"/>
              <a:t>tid</a:t>
            </a:r>
            <a:r>
              <a:rPr lang="en-US" dirty="0" smtClean="0"/>
              <a:t> bits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Proper position </a:t>
            </a:r>
          </a:p>
          <a:p>
            <a:pPr lvl="1"/>
            <a:r>
              <a:rPr lang="en-US" dirty="0" smtClean="0"/>
              <a:t>Upright position</a:t>
            </a:r>
          </a:p>
          <a:p>
            <a:pPr lvl="1"/>
            <a:r>
              <a:rPr lang="en-US" dirty="0" smtClean="0"/>
              <a:t>Allow it to grasp syringe if it desires </a:t>
            </a:r>
          </a:p>
          <a:p>
            <a:pPr lvl="1"/>
            <a:r>
              <a:rPr lang="en-US" dirty="0" smtClean="0"/>
              <a:t>Cover eyes </a:t>
            </a:r>
          </a:p>
          <a:p>
            <a:r>
              <a:rPr lang="en-US" dirty="0" smtClean="0"/>
              <a:t>STOP feeding if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ormula bubbles out of nose, lower head to allow fluid to run out.</a:t>
            </a:r>
          </a:p>
          <a:p>
            <a:r>
              <a:rPr lang="en-US" dirty="0" smtClean="0"/>
              <a:t>To feed use a…</a:t>
            </a:r>
          </a:p>
          <a:p>
            <a:pPr lvl="1"/>
            <a:r>
              <a:rPr lang="en-US" dirty="0" smtClean="0"/>
              <a:t>1 cc syringe for pinkies</a:t>
            </a:r>
          </a:p>
          <a:p>
            <a:pPr lvl="1"/>
            <a:r>
              <a:rPr lang="en-US" dirty="0" smtClean="0"/>
              <a:t>3 cc syringe for 3-5 weeks</a:t>
            </a:r>
          </a:p>
          <a:p>
            <a:pPr lvl="1"/>
            <a:r>
              <a:rPr lang="en-US" dirty="0" smtClean="0"/>
              <a:t>6 cc syringe for 5-6 weeks </a:t>
            </a:r>
          </a:p>
          <a:p>
            <a:endParaRPr lang="en-US" dirty="0" smtClean="0"/>
          </a:p>
        </p:txBody>
      </p:sp>
      <p:pic>
        <p:nvPicPr>
          <p:cNvPr id="9" name="Content Placeholder 8" descr="OLDSITE_014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3" r="111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760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580</Words>
  <Application>Microsoft Macintosh PowerPoint</Application>
  <PresentationFormat>On-screen Show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Caring for Infant Squirrels</vt:lpstr>
      <vt:lpstr>How old is your squirrel? </vt:lpstr>
      <vt:lpstr>Keep your babies warm</vt:lpstr>
      <vt:lpstr>Hydration </vt:lpstr>
      <vt:lpstr>Initial rehydration and formula introduction schedule </vt:lpstr>
      <vt:lpstr>What do you feed?</vt:lpstr>
      <vt:lpstr>How much do you feed?</vt:lpstr>
      <vt:lpstr>How Often To Feed</vt:lpstr>
      <vt:lpstr>Proper Feeding tid bits  </vt:lpstr>
      <vt:lpstr>Bloat </vt:lpstr>
      <vt:lpstr>Bathroom Business </vt:lpstr>
      <vt:lpstr>Weaning 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Squirrels! </dc:title>
  <dc:creator>Kaylee Quinn</dc:creator>
  <cp:lastModifiedBy>Kaylee Quinn</cp:lastModifiedBy>
  <cp:revision>10</cp:revision>
  <dcterms:created xsi:type="dcterms:W3CDTF">2014-03-14T23:16:04Z</dcterms:created>
  <dcterms:modified xsi:type="dcterms:W3CDTF">2014-03-17T14:05:54Z</dcterms:modified>
</cp:coreProperties>
</file>