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8"/>
  </p:notesMasterIdLst>
  <p:sldIdLst>
    <p:sldId id="256" r:id="rId2"/>
    <p:sldId id="257" r:id="rId3"/>
    <p:sldId id="262" r:id="rId4"/>
    <p:sldId id="260" r:id="rId5"/>
    <p:sldId id="263" r:id="rId6"/>
    <p:sldId id="261" r:id="rId7"/>
    <p:sldId id="259" r:id="rId8"/>
    <p:sldId id="258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C9"/>
    <a:srgbClr val="5DBAFF"/>
    <a:srgbClr val="B57E0F"/>
    <a:srgbClr val="F0B746"/>
    <a:srgbClr val="FFE48F"/>
    <a:srgbClr val="CDAC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0647" autoAdjust="0"/>
  </p:normalViewPr>
  <p:slideViewPr>
    <p:cSldViewPr>
      <p:cViewPr varScale="1">
        <p:scale>
          <a:sx n="84" d="100"/>
          <a:sy n="84" d="100"/>
        </p:scale>
        <p:origin x="-2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4F642-4F21-41F9-87E0-E0D45937DD8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33BDD-65A4-44B8-90CF-4AAD16963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Propatagium</a:t>
            </a:r>
            <a:r>
              <a:rPr lang="en-US" dirty="0" smtClean="0"/>
              <a:t> – webbing above elbow from shoulder </a:t>
            </a:r>
            <a:r>
              <a:rPr lang="en-US" smtClean="0"/>
              <a:t>to carpus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3BDD-65A4-44B8-90CF-4AAD16963F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Black Vulture</a:t>
            </a:r>
            <a:r>
              <a:rPr lang="en-US" baseline="0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Coragyps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atratus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3BDD-65A4-44B8-90CF-4AAD16963F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Marsh Harrier</a:t>
            </a:r>
            <a:r>
              <a:rPr lang="en-US" baseline="0" dirty="0" smtClean="0"/>
              <a:t> </a:t>
            </a:r>
            <a:r>
              <a:rPr lang="en-US" i="1" dirty="0" smtClean="0">
                <a:effectLst/>
              </a:rPr>
              <a:t>Circus </a:t>
            </a:r>
            <a:r>
              <a:rPr lang="en-US" i="1" dirty="0" err="1" smtClean="0">
                <a:effectLst/>
              </a:rPr>
              <a:t>aeruginosus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3BDD-65A4-44B8-90CF-4AAD16963F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7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Bald</a:t>
            </a:r>
            <a:r>
              <a:rPr lang="en-US" baseline="0" dirty="0" smtClean="0"/>
              <a:t> Eagle </a:t>
            </a:r>
            <a:r>
              <a:rPr lang="en-US" i="1" dirty="0" err="1" smtClean="0">
                <a:effectLst/>
              </a:rPr>
              <a:t>Haliaeetus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leucocephalus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3BDD-65A4-44B8-90CF-4AAD16963F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</a:t>
            </a:r>
            <a:r>
              <a:rPr lang="en-US" b="0" dirty="0" smtClean="0">
                <a:effectLst/>
              </a:rPr>
              <a:t>Great Egret </a:t>
            </a:r>
            <a:r>
              <a:rPr lang="en-US" i="1" dirty="0" err="1" smtClean="0">
                <a:effectLst/>
              </a:rPr>
              <a:t>Ardea</a:t>
            </a:r>
            <a:r>
              <a:rPr lang="en-US" i="1" dirty="0" smtClean="0">
                <a:effectLst/>
              </a:rPr>
              <a:t> alba		</a:t>
            </a:r>
            <a:r>
              <a:rPr lang="en-US" i="0" dirty="0" smtClean="0">
                <a:effectLst/>
              </a:rPr>
              <a:t>Middle: </a:t>
            </a:r>
            <a:r>
              <a:rPr lang="en-US" dirty="0" smtClean="0">
                <a:effectLst/>
              </a:rPr>
              <a:t>Red-tailed Hawk </a:t>
            </a:r>
            <a:r>
              <a:rPr lang="en-US" i="1" dirty="0" err="1" smtClean="0">
                <a:effectLst/>
              </a:rPr>
              <a:t>Buteo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jamaicensis</a:t>
            </a:r>
            <a:endParaRPr lang="en-US" b="0" i="1" dirty="0" smtClean="0"/>
          </a:p>
          <a:p>
            <a:r>
              <a:rPr lang="en-US" dirty="0" smtClean="0"/>
              <a:t>Top Right: Mockingbird</a:t>
            </a:r>
            <a:r>
              <a:rPr lang="en-US" baseline="0" dirty="0" smtClean="0"/>
              <a:t> </a:t>
            </a:r>
            <a:r>
              <a:rPr lang="en-US" i="1" dirty="0" err="1" smtClean="0">
                <a:effectLst/>
              </a:rPr>
              <a:t>Mimus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polyglottos</a:t>
            </a:r>
            <a:r>
              <a:rPr lang="en-US" i="1" dirty="0" smtClean="0">
                <a:effectLst/>
              </a:rPr>
              <a:t>	</a:t>
            </a:r>
            <a:r>
              <a:rPr lang="en-US" i="0" dirty="0" smtClean="0"/>
              <a:t>Bottom</a:t>
            </a:r>
            <a:r>
              <a:rPr lang="en-US" i="1" baseline="0" dirty="0" smtClean="0"/>
              <a:t> </a:t>
            </a:r>
            <a:r>
              <a:rPr lang="en-US" baseline="0" dirty="0" smtClean="0"/>
              <a:t>right: Crowned Eagle </a:t>
            </a:r>
            <a:r>
              <a:rPr lang="en-US" i="1" dirty="0" err="1" smtClean="0">
                <a:effectLst/>
              </a:rPr>
              <a:t>Stephanoaetus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coronatus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3BDD-65A4-44B8-90CF-4AAD16963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2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Black Headed</a:t>
            </a:r>
            <a:r>
              <a:rPr lang="en-US" baseline="0" dirty="0" smtClean="0"/>
              <a:t> Gull </a:t>
            </a:r>
            <a:r>
              <a:rPr lang="en-US" i="1" dirty="0" err="1" smtClean="0">
                <a:effectLst/>
              </a:rPr>
              <a:t>Chroicocephalus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ridibundus</a:t>
            </a:r>
            <a:r>
              <a:rPr lang="en-US" i="1" dirty="0" smtClean="0">
                <a:effectLst/>
              </a:rPr>
              <a:t>	</a:t>
            </a:r>
            <a:r>
              <a:rPr lang="en-US" i="0" dirty="0" smtClean="0">
                <a:effectLst/>
              </a:rPr>
              <a:t>Right:</a:t>
            </a:r>
            <a:r>
              <a:rPr lang="en-US" i="0" baseline="0" dirty="0" smtClean="0">
                <a:effectLst/>
              </a:rPr>
              <a:t> Red Tailed Hawk </a:t>
            </a:r>
            <a:r>
              <a:rPr lang="en-US" i="1" dirty="0" err="1" smtClean="0">
                <a:effectLst/>
              </a:rPr>
              <a:t>Buteo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jamaicensis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3BDD-65A4-44B8-90CF-4AAD16963F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Red-tailed Hawk </a:t>
            </a:r>
            <a:r>
              <a:rPr lang="en-US" i="1" dirty="0" err="1" smtClean="0">
                <a:effectLst/>
              </a:rPr>
              <a:t>Buteo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jamaicensis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3BDD-65A4-44B8-90CF-4AAD16963F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Crowned Eagle </a:t>
            </a:r>
            <a:r>
              <a:rPr lang="en-US" i="1" dirty="0" err="1" smtClean="0">
                <a:effectLst/>
              </a:rPr>
              <a:t>Stephanoaetus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coronatus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3BDD-65A4-44B8-90CF-4AAD16963F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9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EA14C5-57C7-48F9-8DA0-31E277615CB0}" type="datetimeFigureOut">
              <a:rPr lang="en-US" smtClean="0"/>
              <a:t>6/19/13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EFF139-370F-4723-90D3-EABF8295F39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a-AWks_wHUOuwM&amp;tbnid=9BV7yIdfKw4ijM:&amp;ved=0CAgQjRwwADgv&amp;url=http://pantanaljaguarexpeditions.com/species.htm&amp;ei=GAxZUaqnHI6o9gT6zoHwCQ&amp;psig=AFQjCNFjEn84VmtJqIk2BBQJqwZeiquKFQ&amp;ust=1364876696488430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GGiXr6Yu7CbEzM&amp;tbnid=w7UvzJ6cHcJuJM:&amp;ved=0CAgQjRwwADhn&amp;url=http://ceredigionbirds33.blogspot.com/2011_12_01_archive.html&amp;ei=3AdZUb7xNJOM9ATjoID4BA&amp;psig=AFQjCNE5aPzSSVsc4bQFwQDnevl8gOtLdw&amp;ust=1364875612904413" TargetMode="External"/><Relationship Id="rId4" Type="http://schemas.openxmlformats.org/officeDocument/2006/relationships/image" Target="../media/image18.jpeg"/><Relationship Id="rId5" Type="http://schemas.openxmlformats.org/officeDocument/2006/relationships/hyperlink" Target="http://1.bp.blogspot.com/_WS6P9q5wWio/S06rddhXnII/AAAAAAAAB0c/gZ_ttYx_KWQ/s1600-h/IMG_1091.jpg" TargetMode="External"/><Relationship Id="rId6" Type="http://schemas.openxmlformats.org/officeDocument/2006/relationships/image" Target="../media/image19.jpeg"/><Relationship Id="rId7" Type="http://schemas.openxmlformats.org/officeDocument/2006/relationships/hyperlink" Target="http://2.bp.blogspot.com/_WS6P9q5wWio/S06tGu5bMDI/AAAAAAAAB0k/hI4fpYooP4E/s1600-h/026+(3).jpg" TargetMode="External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abirdsofprey.com/files/injured-wing-raptor.jpg" TargetMode="Externa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5-4xIoJwh_LSTM&amp;tbnid=bImtrWoRlEA-dM:&amp;ved=0CAgQjRwwADiAAQ&amp;url=http://www.coventrytelegraph.net/news/rugby-town-news/2011/10/06/rare-bird-of-prey-found-shot-at-rugby-92746-29550363/2/&amp;ei=uAJZUbSQGo2m8QTAzID4DA&amp;psig=AFQjCNGwQlVwWZyOTGF-Og1h8xl1PZ-_Wg&amp;ust=1364874296456142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0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 b="2132"/>
          <a:stretch/>
        </p:blipFill>
        <p:spPr bwMode="auto">
          <a:xfrm>
            <a:off x="2442586" y="157018"/>
            <a:ext cx="4295775" cy="58835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Anatomy of Avian Thoracic and Pelvic Limbs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9436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Presented 04/01/2013</a:t>
            </a:r>
          </a:p>
          <a:p>
            <a:pPr algn="ctr"/>
            <a:r>
              <a:rPr lang="en-US" dirty="0" smtClean="0"/>
              <a:t>Presented by: Christina G </a:t>
            </a:r>
            <a:r>
              <a:rPr lang="en-US" dirty="0" err="1" smtClean="0"/>
              <a:t>Handford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With Feathers?</a:t>
            </a:r>
            <a:endParaRPr lang="en-US" dirty="0"/>
          </a:p>
        </p:txBody>
      </p:sp>
      <p:pic>
        <p:nvPicPr>
          <p:cNvPr id="7174" name="Picture 6" descr="http://pantanaljaguarexpeditions.com/images/egret%20(c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1905000"/>
            <a:ext cx="2743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mtcomposites.co.za/sites/default/files/ceagl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99932"/>
            <a:ext cx="1905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tanding in Tree - Copyright 2008 by J R Compton. All Rights Reserved. No Reproduction in Any Medium Without Specific Written Permission.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7808" r="19133"/>
          <a:stretch/>
        </p:blipFill>
        <p:spPr bwMode="auto">
          <a:xfrm>
            <a:off x="3733800" y="1637549"/>
            <a:ext cx="1986844" cy="319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uffly Mockingbird Ruffle - Copyright 2008 by J R Compton. All Rights Reserved. No Reproduction in Any Medium Without Specific Written Permission.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6283" r="22381" b="19824"/>
          <a:stretch/>
        </p:blipFill>
        <p:spPr bwMode="auto">
          <a:xfrm>
            <a:off x="6425835" y="1487311"/>
            <a:ext cx="2144889" cy="17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7400" y="3699932"/>
            <a:ext cx="0" cy="795868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3505200"/>
            <a:ext cx="228600" cy="457200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3505200"/>
            <a:ext cx="0" cy="457200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5035595"/>
            <a:ext cx="228600" cy="298405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26829" y="5179153"/>
            <a:ext cx="114300" cy="270382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60885" y="2514600"/>
            <a:ext cx="235315" cy="186268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69922" y="4957051"/>
            <a:ext cx="2514600" cy="369332"/>
          </a:xfrm>
          <a:prstGeom prst="rect">
            <a:avLst/>
          </a:prstGeom>
          <a:solidFill>
            <a:srgbClr val="5DBA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Tibiotarsus</a:t>
            </a:r>
            <a:r>
              <a:rPr lang="en-US" dirty="0" smtClean="0"/>
              <a:t> and Fibula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905000" y="4559117"/>
            <a:ext cx="152400" cy="75522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86000" y="3962400"/>
            <a:ext cx="76200" cy="533400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362200" y="4517158"/>
            <a:ext cx="38100" cy="66763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19600" y="3962400"/>
            <a:ext cx="0" cy="3776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5822" y="3962400"/>
            <a:ext cx="73378" cy="3776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743700" y="5449535"/>
            <a:ext cx="114300" cy="3776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326829" y="5478783"/>
            <a:ext cx="0" cy="3776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74996" y="2700868"/>
            <a:ext cx="221204" cy="1185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extBox 7170"/>
          <p:cNvSpPr txBox="1"/>
          <p:nvPr/>
        </p:nvSpPr>
        <p:spPr>
          <a:xfrm>
            <a:off x="3811458" y="5499964"/>
            <a:ext cx="18315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TarsoMetatarsus</a:t>
            </a:r>
            <a:endParaRPr lang="en-US" dirty="0"/>
          </a:p>
        </p:txBody>
      </p:sp>
      <p:sp>
        <p:nvSpPr>
          <p:cNvPr id="7173" name="TextBox 7172"/>
          <p:cNvSpPr txBox="1"/>
          <p:nvPr/>
        </p:nvSpPr>
        <p:spPr>
          <a:xfrm>
            <a:off x="4304669" y="6036735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Digits!</a:t>
            </a:r>
            <a:endParaRPr lang="en-US" sz="2000" dirty="0"/>
          </a:p>
        </p:txBody>
      </p:sp>
      <p:sp>
        <p:nvSpPr>
          <p:cNvPr id="49" name="Oval 48"/>
          <p:cNvSpPr/>
          <p:nvPr/>
        </p:nvSpPr>
        <p:spPr>
          <a:xfrm>
            <a:off x="1769533" y="5326383"/>
            <a:ext cx="347715" cy="358247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727222" y="4151206"/>
            <a:ext cx="759178" cy="539210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8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171" grpId="0" animBg="1"/>
      <p:bldP spid="7173" grpId="0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More Digits</a:t>
            </a:r>
            <a:endParaRPr lang="en-US" dirty="0"/>
          </a:p>
        </p:txBody>
      </p:sp>
      <p:pic>
        <p:nvPicPr>
          <p:cNvPr id="4" name="Picture 8" descr="http://www.amtcomposites.co.za/sites/default/files/ceagle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4949" r="11585" b="15177"/>
          <a:stretch/>
        </p:blipFill>
        <p:spPr bwMode="auto">
          <a:xfrm>
            <a:off x="2895600" y="3048000"/>
            <a:ext cx="3443111" cy="28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311" y="518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 I – 2 Phalanges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Metacarpal Bone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57529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 II – 3 Phalanges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388021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 III – 4 Phalanges</a:t>
            </a:r>
          </a:p>
          <a:p>
            <a:pPr algn="ctr"/>
            <a:r>
              <a:rPr lang="en-US" dirty="0" smtClean="0"/>
              <a:t>Longest Digit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8711" y="4485922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 IV – 5 Phalanges</a:t>
            </a:r>
          </a:p>
        </p:txBody>
      </p:sp>
      <p:pic>
        <p:nvPicPr>
          <p:cNvPr id="9218" name="Picture 2" descr="C:\Users\Christina\Dropbox\Avian\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33354" r="45969" b="27340"/>
          <a:stretch/>
        </p:blipFill>
        <p:spPr bwMode="auto">
          <a:xfrm rot="5400000">
            <a:off x="-95644" y="1587246"/>
            <a:ext cx="3405630" cy="23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508230">
            <a:off x="304199" y="2920419"/>
            <a:ext cx="1132232" cy="652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3702817">
            <a:off x="787280" y="3492528"/>
            <a:ext cx="1102785" cy="519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3255160">
            <a:off x="835448" y="3353004"/>
            <a:ext cx="1263369" cy="557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715174">
            <a:off x="1089370" y="3292210"/>
            <a:ext cx="1623213" cy="519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>
            <a:normAutofit/>
          </a:bodyPr>
          <a:lstStyle/>
          <a:p>
            <a:r>
              <a:rPr lang="en-US" dirty="0" smtClean="0"/>
              <a:t>Feathered Injuries</a:t>
            </a:r>
            <a:endParaRPr lang="en-US" dirty="0"/>
          </a:p>
        </p:txBody>
      </p:sp>
      <p:pic>
        <p:nvPicPr>
          <p:cNvPr id="8194" name="Picture 2" descr="http://1.bp.blogspot.com/-g5-OWTzXToU/TukI6QUQmoI/AAAAAAAAAKE/KFA2HVWGmho/s1600/P1000240%2Bbroken%2Bleg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0" t="14804" r="12598" b="22562"/>
          <a:stretch/>
        </p:blipFill>
        <p:spPr bwMode="auto">
          <a:xfrm>
            <a:off x="304800" y="1535642"/>
            <a:ext cx="3433240" cy="23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.bp.blogspot.com/_WS6P9q5wWio/S06rddhXnII/AAAAAAAAB0c/gZ_ttYx_KWQ/s400/IMG_109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855133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2.bp.blogspot.com/_WS6P9q5wWio/S06tGu5bMDI/AAAAAAAAB0k/hI4fpYooP4E/s400/026+(3)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4741" r="14964" b="14667"/>
          <a:stretch/>
        </p:blipFill>
        <p:spPr bwMode="auto">
          <a:xfrm>
            <a:off x="5548489" y="2895600"/>
            <a:ext cx="2856089" cy="23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362200" y="2126720"/>
            <a:ext cx="533400" cy="7688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06978" y="3209219"/>
            <a:ext cx="0" cy="3721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3200" y="2819400"/>
            <a:ext cx="228600" cy="2622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20274718">
            <a:off x="1930302" y="2710921"/>
            <a:ext cx="342900" cy="5402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7808" y="4060799"/>
            <a:ext cx="296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Proximal to Mid </a:t>
            </a:r>
            <a:r>
              <a:rPr lang="en-US" dirty="0" err="1" smtClean="0"/>
              <a:t>Tibiotarsus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64350" y="5297690"/>
            <a:ext cx="246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Distal </a:t>
            </a:r>
            <a:r>
              <a:rPr lang="en-US" dirty="0" err="1" smtClean="0"/>
              <a:t>Tarsometatarsus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4599" y="5946576"/>
            <a:ext cx="710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Describe the Location of These Injuries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6349048" y="1742280"/>
            <a:ext cx="533400" cy="768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15748" y="3081690"/>
            <a:ext cx="1788830" cy="1798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4" grpId="0"/>
      <p:bldP spid="15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Practice?</a:t>
            </a:r>
            <a:endParaRPr lang="en-US" dirty="0"/>
          </a:p>
        </p:txBody>
      </p:sp>
      <p:pic>
        <p:nvPicPr>
          <p:cNvPr id="10242" name="Picture 2" descr="C:\Users\Christina\Desktop\untitl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9123" r="28237" b="28691"/>
          <a:stretch/>
        </p:blipFill>
        <p:spPr bwMode="auto">
          <a:xfrm rot="2821920">
            <a:off x="497266" y="2019071"/>
            <a:ext cx="4465321" cy="33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y 10"/>
          <p:cNvSpPr/>
          <p:nvPr/>
        </p:nvSpPr>
        <p:spPr>
          <a:xfrm>
            <a:off x="1981200" y="4495800"/>
            <a:ext cx="3048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1958340" y="3490085"/>
            <a:ext cx="304800" cy="381000"/>
          </a:xfrm>
          <a:prstGeom prst="mathMultiply">
            <a:avLst/>
          </a:prstGeom>
          <a:solidFill>
            <a:srgbClr val="934BC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729926" y="4038600"/>
            <a:ext cx="304800" cy="381000"/>
          </a:xfrm>
          <a:prstGeom prst="mathMultiply">
            <a:avLst/>
          </a:prstGeom>
          <a:solidFill>
            <a:srgbClr val="F0B746"/>
          </a:solidFill>
          <a:ln>
            <a:solidFill>
              <a:srgbClr val="B57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772273" y="4812282"/>
            <a:ext cx="6096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772273" y="5351125"/>
            <a:ext cx="609600" cy="533400"/>
          </a:xfrm>
          <a:prstGeom prst="mathMultiply">
            <a:avLst/>
          </a:prstGeom>
          <a:solidFill>
            <a:srgbClr val="F0B746"/>
          </a:solidFill>
          <a:ln>
            <a:solidFill>
              <a:srgbClr val="B57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772273" y="5861970"/>
            <a:ext cx="609600" cy="527957"/>
          </a:xfrm>
          <a:prstGeom prst="mathMultiply">
            <a:avLst/>
          </a:prstGeom>
          <a:solidFill>
            <a:srgbClr val="934BC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81873" y="5438993"/>
            <a:ext cx="1872343" cy="369332"/>
          </a:xfrm>
          <a:prstGeom prst="rect">
            <a:avLst/>
          </a:prstGeom>
          <a:solidFill>
            <a:srgbClr val="FFE48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Tarsometatarsus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81873" y="4888482"/>
            <a:ext cx="1447800" cy="381000"/>
          </a:xfrm>
          <a:prstGeom prst="rect">
            <a:avLst/>
          </a:prstGeom>
          <a:solidFill>
            <a:srgbClr val="5DBA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Digits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1873" y="5941282"/>
            <a:ext cx="1447800" cy="381000"/>
          </a:xfrm>
          <a:prstGeom prst="rect">
            <a:avLst/>
          </a:prstGeom>
          <a:solidFill>
            <a:srgbClr val="CDACE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Tibiotarsus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03743" y="2438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77073" y="2884170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Tarsometatarsus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03743" y="199263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Tibiotarsus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7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What Happened to the Femur?</a:t>
            </a:r>
            <a:endParaRPr lang="en-US" dirty="0"/>
          </a:p>
        </p:txBody>
      </p:sp>
      <p:pic>
        <p:nvPicPr>
          <p:cNvPr id="11266" name="Picture 2" descr="http://i52.photobucket.com/albums/g38/jeaniesa_2006/IBRRC/Gull-xray-pellet-180p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4709"/>
            <a:ext cx="2971800" cy="42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186940" y="4419600"/>
            <a:ext cx="762000" cy="60960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4316730"/>
            <a:ext cx="762000" cy="60960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 descr="C:\Users\Christina\Dropbox\Avian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34566" r="30870" b="27888"/>
          <a:stretch/>
        </p:blipFill>
        <p:spPr bwMode="auto">
          <a:xfrm>
            <a:off x="421683" y="1571624"/>
            <a:ext cx="3042833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Christina\Dropbox\Avian\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0" t="31062" r="6618" b="31844"/>
          <a:stretch/>
        </p:blipFill>
        <p:spPr bwMode="auto">
          <a:xfrm>
            <a:off x="4038600" y="1411604"/>
            <a:ext cx="4038600" cy="179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Christina\Dropbox\Avian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0671" r="22750" b="34436"/>
          <a:stretch/>
        </p:blipFill>
        <p:spPr bwMode="auto">
          <a:xfrm>
            <a:off x="3758565" y="3108960"/>
            <a:ext cx="4598670" cy="35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0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dirty="0" smtClean="0"/>
              <a:t>Dr. Fava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Proença</a:t>
            </a:r>
            <a:endParaRPr lang="en-US" dirty="0" smtClean="0"/>
          </a:p>
          <a:p>
            <a:r>
              <a:rPr lang="en-US" dirty="0" smtClean="0"/>
              <a:t>Dr. Divers</a:t>
            </a:r>
          </a:p>
          <a:p>
            <a:r>
              <a:rPr lang="en-US" dirty="0" smtClean="0"/>
              <a:t>Dr. </a:t>
            </a:r>
            <a:r>
              <a:rPr lang="en-US" smtClean="0"/>
              <a:t>Mayer</a:t>
            </a:r>
            <a:endParaRPr lang="en-US" dirty="0" smtClean="0"/>
          </a:p>
          <a:p>
            <a:r>
              <a:rPr lang="en-US" dirty="0" err="1" smtClean="0"/>
              <a:t>ZooMed</a:t>
            </a:r>
            <a:r>
              <a:rPr lang="en-US" dirty="0" smtClean="0"/>
              <a:t> Ward Senior Students</a:t>
            </a:r>
          </a:p>
          <a:p>
            <a:r>
              <a:rPr lang="en-US" dirty="0" smtClean="0"/>
              <a:t>Wildlife Treatment Crew Managers/Supervisors</a:t>
            </a:r>
          </a:p>
          <a:p>
            <a:r>
              <a:rPr lang="en-US" dirty="0" smtClean="0"/>
              <a:t>Paula Rodriguez</a:t>
            </a:r>
          </a:p>
          <a:p>
            <a:r>
              <a:rPr lang="en-US" dirty="0" smtClean="0"/>
              <a:t>UGA CVM Library</a:t>
            </a:r>
          </a:p>
          <a:p>
            <a:r>
              <a:rPr lang="en-US" dirty="0" smtClean="0"/>
              <a:t>Google</a:t>
            </a:r>
          </a:p>
          <a:p>
            <a:endParaRPr lang="en-US" dirty="0" smtClean="0"/>
          </a:p>
        </p:txBody>
      </p:sp>
      <p:pic>
        <p:nvPicPr>
          <p:cNvPr id="4" name="Picture 2" descr="C:\Users\handford\Desktop\Avian\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10263" r="8763" b="12351"/>
          <a:stretch/>
        </p:blipFill>
        <p:spPr bwMode="auto">
          <a:xfrm rot="16200000">
            <a:off x="6383477" y="4780980"/>
            <a:ext cx="2154716" cy="15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Christina\Dropbox\Avian\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9"/>
          <a:stretch/>
        </p:blipFill>
        <p:spPr bwMode="auto">
          <a:xfrm rot="5400000">
            <a:off x="6314481" y="1686519"/>
            <a:ext cx="2217267" cy="14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4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13314" name="Picture 2" descr="C:\Users\Christina\Desktop\ceagle-0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41627"/>
            <a:ext cx="6553200" cy="477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3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Name Those Bones – Thoracic Limb</a:t>
            </a:r>
            <a:endParaRPr lang="en-US" dirty="0"/>
          </a:p>
        </p:txBody>
      </p:sp>
      <p:pic>
        <p:nvPicPr>
          <p:cNvPr id="2050" name="Picture 2" descr="C:\Users\handford\Desktop\Avian\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35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23715" r="16661" b="47405"/>
          <a:stretch/>
        </p:blipFill>
        <p:spPr bwMode="auto">
          <a:xfrm>
            <a:off x="1029093" y="2209800"/>
            <a:ext cx="7302532" cy="26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55679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Humerus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24790" y="2895600"/>
            <a:ext cx="882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0359" y="3886200"/>
            <a:ext cx="6744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Ulna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4327" y="19050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Alula (Digit I)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524000"/>
            <a:ext cx="1295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Major Metacarpal (MC II)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155392"/>
            <a:ext cx="1295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Minor Metacarpal (MC III)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02791" y="1549444"/>
            <a:ext cx="17145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Major Digit (II) (Prox. &amp; </a:t>
            </a:r>
            <a:r>
              <a:rPr lang="en-US" dirty="0" err="1" smtClean="0"/>
              <a:t>Dist</a:t>
            </a:r>
            <a:r>
              <a:rPr lang="en-US" dirty="0" smtClean="0"/>
              <a:t> Phalanx)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199" y="2957256"/>
            <a:ext cx="1802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Minor Digit (III)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2552700" y="2926122"/>
            <a:ext cx="0" cy="7297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65910" y="3252190"/>
            <a:ext cx="72690" cy="3648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800600" y="3617057"/>
            <a:ext cx="216964" cy="2691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000" y="2261341"/>
            <a:ext cx="381000" cy="1859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76927" y="2412188"/>
            <a:ext cx="224279" cy="2548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477000" y="2957256"/>
            <a:ext cx="199927" cy="2032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02792" y="2819400"/>
            <a:ext cx="293408" cy="1778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077200" y="2089666"/>
            <a:ext cx="609600" cy="4671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549496" y="2112745"/>
            <a:ext cx="99964" cy="4440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Oval 2053"/>
          <p:cNvSpPr/>
          <p:nvPr/>
        </p:nvSpPr>
        <p:spPr>
          <a:xfrm>
            <a:off x="2971800" y="3751629"/>
            <a:ext cx="914400" cy="89657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3408771" y="4648201"/>
            <a:ext cx="1" cy="889071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68706" y="5551305"/>
            <a:ext cx="1346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Elbow Joint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302528" y="2485159"/>
            <a:ext cx="665032" cy="68775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642311" y="3201207"/>
            <a:ext cx="0" cy="2132793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00600" y="53340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Wrist Joint (Carpus)</a:t>
            </a:r>
          </a:p>
        </p:txBody>
      </p:sp>
      <p:sp>
        <p:nvSpPr>
          <p:cNvPr id="49" name="Oval 48"/>
          <p:cNvSpPr/>
          <p:nvPr/>
        </p:nvSpPr>
        <p:spPr>
          <a:xfrm>
            <a:off x="6901206" y="2444332"/>
            <a:ext cx="527166" cy="52347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7171442" y="2967809"/>
            <a:ext cx="478018" cy="2289991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46768" y="5267227"/>
            <a:ext cx="1968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Metacarpal-Phalangeal Joint</a:t>
            </a:r>
          </a:p>
        </p:txBody>
      </p:sp>
      <p:sp>
        <p:nvSpPr>
          <p:cNvPr id="53" name="Oval 52"/>
          <p:cNvSpPr/>
          <p:nvPr/>
        </p:nvSpPr>
        <p:spPr>
          <a:xfrm>
            <a:off x="1219200" y="2803904"/>
            <a:ext cx="914400" cy="89657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676399" y="3700477"/>
            <a:ext cx="1" cy="1633523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8600" y="5287832"/>
            <a:ext cx="2438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Shoulder Joint with </a:t>
            </a:r>
            <a:r>
              <a:rPr lang="en-US" dirty="0" err="1" smtClean="0"/>
              <a:t>Humerus</a:t>
            </a:r>
            <a:r>
              <a:rPr lang="en-US" dirty="0" smtClean="0"/>
              <a:t>, Scapula, Clavicle, and Coracoid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054" grpId="0" animBg="1"/>
      <p:bldP spid="43" grpId="0" animBg="1"/>
      <p:bldP spid="44" grpId="0" animBg="1"/>
      <p:bldP spid="48" grpId="0" animBg="1"/>
      <p:bldP spid="49" grpId="0" animBg="1"/>
      <p:bldP spid="52" grpId="0" animBg="1"/>
      <p:bldP spid="53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856488"/>
          </a:xfrm>
        </p:spPr>
        <p:txBody>
          <a:bodyPr/>
          <a:lstStyle/>
          <a:p>
            <a:r>
              <a:rPr lang="en-US" dirty="0" smtClean="0"/>
              <a:t>Practice – Where is the Fracture?</a:t>
            </a:r>
            <a:endParaRPr lang="en-US" dirty="0"/>
          </a:p>
        </p:txBody>
      </p:sp>
      <p:pic>
        <p:nvPicPr>
          <p:cNvPr id="2050" name="Picture 2" descr="http://www.courier-journal.com/blogs/bruggers/uploaded_images/BE0742-719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267200" y="2209800"/>
            <a:ext cx="152400" cy="685800"/>
          </a:xfrm>
          <a:prstGeom prst="straightConnector1">
            <a:avLst/>
          </a:prstGeom>
          <a:ln w="38100">
            <a:solidFill>
              <a:srgbClr val="934B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486400" y="3581400"/>
            <a:ext cx="1828800" cy="1200150"/>
          </a:xfrm>
          <a:prstGeom prst="straightConnector1">
            <a:avLst/>
          </a:prstGeom>
          <a:ln w="38100">
            <a:solidFill>
              <a:srgbClr val="934B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00600" y="5257800"/>
            <a:ext cx="304800" cy="762000"/>
          </a:xfrm>
          <a:prstGeom prst="straightConnector1">
            <a:avLst/>
          </a:prstGeom>
          <a:ln w="38100">
            <a:solidFill>
              <a:srgbClr val="934B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2209800"/>
            <a:ext cx="685800" cy="1371600"/>
          </a:xfrm>
          <a:prstGeom prst="straightConnector1">
            <a:avLst/>
          </a:prstGeom>
          <a:ln w="38100">
            <a:solidFill>
              <a:srgbClr val="934B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3924300"/>
            <a:ext cx="1099457" cy="1104900"/>
          </a:xfrm>
          <a:prstGeom prst="straightConnector1">
            <a:avLst/>
          </a:prstGeom>
          <a:ln w="38100">
            <a:solidFill>
              <a:srgbClr val="934B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201886" y="2797628"/>
            <a:ext cx="1295400" cy="1351189"/>
          </a:xfrm>
          <a:prstGeom prst="ellipse">
            <a:avLst/>
          </a:prstGeom>
          <a:noFill/>
          <a:ln w="4445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81600" y="2209800"/>
            <a:ext cx="533400" cy="723900"/>
          </a:xfrm>
          <a:prstGeom prst="straightConnector1">
            <a:avLst/>
          </a:prstGeom>
          <a:ln w="38100">
            <a:solidFill>
              <a:srgbClr val="934B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182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MC (II)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26086" y="3212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54286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Ulna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27715" y="1884010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Alula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Carpus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506224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Minor MC (III)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9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8" grpId="0"/>
      <p:bldP spid="20" grpId="0"/>
      <p:bldP spid="20" grpId="1"/>
      <p:bldP spid="20" grpId="2"/>
      <p:bldP spid="21" grpId="0"/>
      <p:bldP spid="21" grpId="1"/>
      <p:bldP spid="21" grpId="2"/>
      <p:bldP spid="22" grpId="0"/>
      <p:bldP spid="23" grpId="0"/>
      <p:bldP spid="23" grpId="1"/>
      <p:bldP spid="23" grpId="2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With Feathers?</a:t>
            </a:r>
            <a:endParaRPr lang="en-US" dirty="0"/>
          </a:p>
        </p:txBody>
      </p:sp>
      <p:pic>
        <p:nvPicPr>
          <p:cNvPr id="1026" name="Picture 2" descr="C:\Users\Christina\Dropbox\Avian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781800" cy="50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343400" y="2928257"/>
            <a:ext cx="381000" cy="957943"/>
          </a:xfrm>
          <a:prstGeom prst="straightConnector1">
            <a:avLst/>
          </a:prstGeom>
          <a:ln w="50800">
            <a:solidFill>
              <a:srgbClr val="F0B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24400" y="3004457"/>
            <a:ext cx="838200" cy="881743"/>
          </a:xfrm>
          <a:prstGeom prst="straightConnector1">
            <a:avLst/>
          </a:prstGeom>
          <a:ln w="50800">
            <a:solidFill>
              <a:srgbClr val="F0B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62600" y="2971800"/>
            <a:ext cx="609600" cy="185057"/>
          </a:xfrm>
          <a:prstGeom prst="straightConnector1">
            <a:avLst/>
          </a:prstGeom>
          <a:ln w="50800">
            <a:solidFill>
              <a:srgbClr val="F0B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797629" y="2661557"/>
            <a:ext cx="1513114" cy="1905000"/>
          </a:xfrm>
          <a:prstGeom prst="ellipse">
            <a:avLst/>
          </a:prstGeom>
          <a:solidFill>
            <a:schemeClr val="bg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1752600"/>
            <a:ext cx="111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Humerus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950811"/>
            <a:ext cx="182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 and Ulna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42672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Alula, MC, </a:t>
            </a:r>
            <a:r>
              <a:rPr lang="en-US" dirty="0" err="1" smtClean="0"/>
              <a:t>Phl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Feathered Injuries</a:t>
            </a:r>
            <a:endParaRPr lang="en-US" dirty="0"/>
          </a:p>
        </p:txBody>
      </p:sp>
      <p:pic>
        <p:nvPicPr>
          <p:cNvPr id="3074" name="Picture 2" descr="Raptor with injured wing">
            <a:hlinkClick r:id="rId2" tooltip="Raptor with injured wi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439762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791076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Describe the Location of this Injury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581400" y="2895600"/>
            <a:ext cx="805544" cy="91440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Radius/Ulna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1905000" y="2623066"/>
            <a:ext cx="2057400" cy="61543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36572" y="2405743"/>
            <a:ext cx="707571" cy="74829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44143" y="1447800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Carpus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3" idx="7"/>
          </p:cNvCxnSpPr>
          <p:nvPr/>
        </p:nvCxnSpPr>
        <p:spPr>
          <a:xfrm flipH="1">
            <a:off x="4740522" y="1817132"/>
            <a:ext cx="364878" cy="69819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00200" y="55626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Distal end of Radius/Ulna, proximal to the Carpus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39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 animBg="1"/>
      <p:bldP spid="13" grpId="1" animBg="1"/>
      <p:bldP spid="14" grpId="0"/>
      <p:bldP spid="14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Practice?</a:t>
            </a:r>
            <a:endParaRPr lang="en-US" dirty="0"/>
          </a:p>
        </p:txBody>
      </p:sp>
      <p:pic>
        <p:nvPicPr>
          <p:cNvPr id="4098" name="Picture 2" descr="http://images.icnetwork.co.uk/upl/covtelegraph/oct2011/6/2/vet-stephen-bamber-with-the-injured-marsh-harrier-17007726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3"/>
          <a:stretch/>
        </p:blipFill>
        <p:spPr bwMode="auto">
          <a:xfrm>
            <a:off x="1371600" y="1676400"/>
            <a:ext cx="5905500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3276600" y="2133600"/>
            <a:ext cx="3048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5257800" y="1905000"/>
            <a:ext cx="304800" cy="381000"/>
          </a:xfrm>
          <a:prstGeom prst="mathMultiply">
            <a:avLst/>
          </a:prstGeom>
          <a:solidFill>
            <a:srgbClr val="934BC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365172" y="2247900"/>
            <a:ext cx="304800" cy="381000"/>
          </a:xfrm>
          <a:prstGeom prst="mathMultiply">
            <a:avLst/>
          </a:prstGeom>
          <a:solidFill>
            <a:srgbClr val="F0B746"/>
          </a:solidFill>
          <a:ln>
            <a:solidFill>
              <a:srgbClr val="B57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38200" y="4648200"/>
            <a:ext cx="6096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38200" y="5187043"/>
            <a:ext cx="609600" cy="533400"/>
          </a:xfrm>
          <a:prstGeom prst="mathMultiply">
            <a:avLst/>
          </a:prstGeom>
          <a:solidFill>
            <a:srgbClr val="F0B746"/>
          </a:solidFill>
          <a:ln>
            <a:solidFill>
              <a:srgbClr val="B57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38200" y="5697888"/>
            <a:ext cx="609600" cy="527957"/>
          </a:xfrm>
          <a:prstGeom prst="mathMultiply">
            <a:avLst/>
          </a:prstGeom>
          <a:solidFill>
            <a:srgbClr val="934BC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5263243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Radius/Ulna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5777200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Elbow/</a:t>
            </a:r>
            <a:r>
              <a:rPr lang="en-US" dirty="0" err="1" smtClean="0"/>
              <a:t>Humerus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4724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Metacarpals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5274911"/>
            <a:ext cx="1872343" cy="369332"/>
          </a:xfrm>
          <a:prstGeom prst="rect">
            <a:avLst/>
          </a:prstGeom>
          <a:solidFill>
            <a:srgbClr val="FFE48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Elbow/</a:t>
            </a:r>
            <a:r>
              <a:rPr lang="en-US" dirty="0" err="1" smtClean="0"/>
              <a:t>Humerus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724400"/>
            <a:ext cx="1447800" cy="381000"/>
          </a:xfrm>
          <a:prstGeom prst="rect">
            <a:avLst/>
          </a:prstGeom>
          <a:solidFill>
            <a:srgbClr val="5DBA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Radius/Ulna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5777200"/>
            <a:ext cx="1447800" cy="381000"/>
          </a:xfrm>
          <a:prstGeom prst="rect">
            <a:avLst/>
          </a:prstGeom>
          <a:solidFill>
            <a:srgbClr val="CDACE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Metacarpals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3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/>
      <p:bldP spid="5" grpId="1"/>
      <p:bldP spid="12" grpId="0"/>
      <p:bldP spid="12" grpId="1"/>
      <p:bldP spid="13" grpId="0"/>
      <p:bldP spid="13" grpId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/>
          <a:lstStyle/>
          <a:p>
            <a:r>
              <a:rPr lang="en-US" dirty="0" smtClean="0"/>
              <a:t>What’s Missing???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 b="2132"/>
          <a:stretch/>
        </p:blipFill>
        <p:spPr bwMode="auto">
          <a:xfrm>
            <a:off x="609600" y="1524000"/>
            <a:ext cx="3703768" cy="50727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362200" y="1959429"/>
            <a:ext cx="1219200" cy="1143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andford\Desktop\Avian\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35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87" t="23714" r="17656" b="48868"/>
          <a:stretch/>
        </p:blipFill>
        <p:spPr bwMode="auto">
          <a:xfrm>
            <a:off x="4661711" y="1524000"/>
            <a:ext cx="4343400" cy="19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800600" y="2517321"/>
            <a:ext cx="1219200" cy="1143000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77000" y="1387929"/>
            <a:ext cx="1219200" cy="1143000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1513114"/>
            <a:ext cx="1219200" cy="1143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31970" y="3660321"/>
            <a:ext cx="1" cy="1633523"/>
          </a:xfrm>
          <a:prstGeom prst="straightConnector1">
            <a:avLst/>
          </a:prstGeom>
          <a:ln w="317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97486" y="2656114"/>
            <a:ext cx="1" cy="1633523"/>
          </a:xfrm>
          <a:prstGeom prst="straightConnector1">
            <a:avLst/>
          </a:prstGeom>
          <a:ln w="317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61711" y="5562600"/>
            <a:ext cx="143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Elbow Joint?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42407" y="43434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Carpus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44315" y="510917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Carpus?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239002" y="2530930"/>
            <a:ext cx="0" cy="2498270"/>
          </a:xfrm>
          <a:prstGeom prst="straightConnector1">
            <a:avLst/>
          </a:prstGeom>
          <a:ln w="317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9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5" grpId="0"/>
      <p:bldP spid="15" grpId="1"/>
      <p:bldP spid="16" grpId="0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Name Those Bones – Pelvic Limb</a:t>
            </a:r>
            <a:endParaRPr lang="en-US" dirty="0"/>
          </a:p>
        </p:txBody>
      </p:sp>
      <p:pic>
        <p:nvPicPr>
          <p:cNvPr id="3075" name="Picture 3" descr="C:\Users\handford\Desktop\Avian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19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97" t="29472" r="4212" b="51874"/>
          <a:stretch/>
        </p:blipFill>
        <p:spPr bwMode="auto">
          <a:xfrm rot="5400000">
            <a:off x="-1193689" y="3022489"/>
            <a:ext cx="5246133" cy="17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038578" y="1828801"/>
            <a:ext cx="144830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591734" y="2819401"/>
            <a:ext cx="89514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543590" y="3532012"/>
            <a:ext cx="94328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76400" y="4876801"/>
            <a:ext cx="81047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1876" y="6488668"/>
            <a:ext cx="211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Craniocaudal</a:t>
            </a:r>
            <a:r>
              <a:rPr lang="en-US" dirty="0" smtClean="0"/>
              <a:t> View</a:t>
            </a:r>
            <a:endParaRPr lang="en-US" dirty="0"/>
          </a:p>
        </p:txBody>
      </p:sp>
      <p:pic>
        <p:nvPicPr>
          <p:cNvPr id="5122" name="Picture 2" descr="C:\Users\Christina\Dropbox\Avian\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1" t="9242" r="8759" b="25314"/>
          <a:stretch/>
        </p:blipFill>
        <p:spPr bwMode="auto">
          <a:xfrm>
            <a:off x="4343400" y="1447800"/>
            <a:ext cx="4340660" cy="29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62600" y="6508425"/>
            <a:ext cx="206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MedioLateral</a:t>
            </a:r>
            <a:r>
              <a:rPr lang="en-US" dirty="0" smtClean="0"/>
              <a:t> View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29200" y="2667001"/>
            <a:ext cx="0" cy="2133599"/>
          </a:xfrm>
          <a:prstGeom prst="straightConnector1">
            <a:avLst/>
          </a:prstGeom>
          <a:ln w="28575">
            <a:solidFill>
              <a:srgbClr val="934B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248400" y="3124202"/>
            <a:ext cx="0" cy="19372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6" idx="0"/>
          </p:cNvCxnSpPr>
          <p:nvPr/>
        </p:nvCxnSpPr>
        <p:spPr>
          <a:xfrm flipV="1">
            <a:off x="6934200" y="3346504"/>
            <a:ext cx="0" cy="1987496"/>
          </a:xfrm>
          <a:prstGeom prst="straightConnector1">
            <a:avLst/>
          </a:prstGeom>
          <a:ln w="28575">
            <a:solidFill>
              <a:srgbClr val="F0B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077200" y="3235352"/>
            <a:ext cx="0" cy="15652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86880" y="1644135"/>
            <a:ext cx="9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Femur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486879" y="2634735"/>
            <a:ext cx="86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Fibula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86880" y="3346503"/>
            <a:ext cx="13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Tibiotarsus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486878" y="4692135"/>
            <a:ext cx="18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Tarsometatarsus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371600" y="4269758"/>
            <a:ext cx="609600" cy="571500"/>
          </a:xfrm>
          <a:prstGeom prst="ellipse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967590" y="4561153"/>
            <a:ext cx="5192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86880" y="4364337"/>
            <a:ext cx="14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Hock Joint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031773" y="2247901"/>
            <a:ext cx="609600" cy="571500"/>
          </a:xfrm>
          <a:prstGeom prst="ellipse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650340" y="2517160"/>
            <a:ext cx="8365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64300" y="2332494"/>
            <a:ext cx="134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Knee Joint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22169" y="4800600"/>
            <a:ext cx="161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 I (2 Ph.)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320138" y="5054223"/>
            <a:ext cx="161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 II (3 Ph.)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198140" y="4818301"/>
            <a:ext cx="175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 III (4 Ph.)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35384" y="5334000"/>
            <a:ext cx="17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 IV (5 Ph.)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336573" y="4876801"/>
            <a:ext cx="255161" cy="293131"/>
          </a:xfrm>
          <a:prstGeom prst="ellipse">
            <a:avLst/>
          </a:prstGeom>
          <a:solidFill>
            <a:srgbClr val="934BC9">
              <a:alpha val="30000"/>
            </a:srgbClr>
          </a:solidFill>
          <a:ln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44019" y="5187633"/>
            <a:ext cx="347715" cy="820963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580446" y="5238889"/>
            <a:ext cx="193572" cy="1302645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9522450">
            <a:off x="1780607" y="5042860"/>
            <a:ext cx="440225" cy="922348"/>
          </a:xfrm>
          <a:prstGeom prst="ellipse">
            <a:avLst/>
          </a:prstGeom>
          <a:solidFill>
            <a:srgbClr val="F0B746">
              <a:alpha val="30000"/>
            </a:srgbClr>
          </a:solidFill>
          <a:ln>
            <a:solidFill>
              <a:srgbClr val="F0B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9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7" grpId="0"/>
      <p:bldP spid="47" grpId="1"/>
      <p:bldP spid="48" grpId="0" animBg="1"/>
      <p:bldP spid="48" grpId="1" animBg="1"/>
      <p:bldP spid="52" grpId="0"/>
      <p:bldP spid="52" grpId="1"/>
      <p:bldP spid="53" grpId="0"/>
      <p:bldP spid="54" grpId="0"/>
      <p:bldP spid="55" grpId="0"/>
      <p:bldP spid="56" grpId="0"/>
      <p:bldP spid="57" grpId="0" animBg="1"/>
      <p:bldP spid="60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 – Where is the Fracture</a:t>
            </a:r>
            <a:endParaRPr lang="en-US" dirty="0"/>
          </a:p>
        </p:txBody>
      </p:sp>
      <p:pic>
        <p:nvPicPr>
          <p:cNvPr id="6146" name="Picture 2" descr="http://i52.photobucket.com/albums/g38/jeaniesa_2006/IBRRC/BCNH-w-splint-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8600"/>
            <a:ext cx="5334000" cy="39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19800" y="3148189"/>
            <a:ext cx="1524000" cy="114300"/>
          </a:xfrm>
          <a:prstGeom prst="straightConnector1">
            <a:avLst/>
          </a:prstGeom>
          <a:ln w="28575">
            <a:solidFill>
              <a:srgbClr val="B57E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410200" y="2286001"/>
            <a:ext cx="2133600" cy="976488"/>
          </a:xfrm>
          <a:prstGeom prst="straightConnector1">
            <a:avLst/>
          </a:prstGeom>
          <a:ln w="28575">
            <a:solidFill>
              <a:srgbClr val="B57E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88956" y="3077823"/>
            <a:ext cx="83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Femur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0" y="2136424"/>
            <a:ext cx="609600" cy="609600"/>
          </a:xfrm>
          <a:prstGeom prst="ellipse">
            <a:avLst/>
          </a:prstGeom>
          <a:noFill/>
          <a:ln w="28575">
            <a:solidFill>
              <a:srgbClr val="B57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3810000"/>
            <a:ext cx="609600" cy="609600"/>
          </a:xfrm>
          <a:prstGeom prst="ellipse">
            <a:avLst/>
          </a:prstGeom>
          <a:noFill/>
          <a:ln w="28575">
            <a:solidFill>
              <a:srgbClr val="B57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1" idx="3"/>
          </p:cNvCxnSpPr>
          <p:nvPr/>
        </p:nvCxnSpPr>
        <p:spPr>
          <a:xfrm flipV="1">
            <a:off x="1371600" y="2656750"/>
            <a:ext cx="2832474" cy="2967938"/>
          </a:xfrm>
          <a:prstGeom prst="straightConnector1">
            <a:avLst/>
          </a:prstGeom>
          <a:ln w="28575">
            <a:solidFill>
              <a:srgbClr val="B57E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3"/>
          </p:cNvCxnSpPr>
          <p:nvPr/>
        </p:nvCxnSpPr>
        <p:spPr>
          <a:xfrm flipV="1">
            <a:off x="1371600" y="4330326"/>
            <a:ext cx="4280274" cy="1294362"/>
          </a:xfrm>
          <a:prstGeom prst="straightConnector1">
            <a:avLst/>
          </a:prstGeom>
          <a:ln w="28575">
            <a:solidFill>
              <a:srgbClr val="B57E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8782" y="562468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Knee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536267" y="4191000"/>
            <a:ext cx="1219200" cy="786507"/>
          </a:xfrm>
          <a:prstGeom prst="straightConnector1">
            <a:avLst/>
          </a:prstGeom>
          <a:ln w="28575">
            <a:solidFill>
              <a:srgbClr val="B57E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5467" y="4792841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Tibiotarsus</a:t>
            </a:r>
            <a:endParaRPr lang="en-US" dirty="0" smtClean="0"/>
          </a:p>
          <a:p>
            <a:pPr algn="ctr"/>
            <a:r>
              <a:rPr lang="en-US" dirty="0" smtClean="0"/>
              <a:t>&amp; Fibula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391378" y="4871907"/>
            <a:ext cx="609600" cy="609600"/>
          </a:xfrm>
          <a:prstGeom prst="ellipse">
            <a:avLst/>
          </a:prstGeom>
          <a:noFill/>
          <a:ln w="28575">
            <a:solidFill>
              <a:srgbClr val="B57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865392" y="5439172"/>
            <a:ext cx="316208" cy="428228"/>
          </a:xfrm>
          <a:prstGeom prst="straightConnector1">
            <a:avLst/>
          </a:prstGeom>
          <a:ln w="28575">
            <a:solidFill>
              <a:srgbClr val="B57E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96461" y="5851500"/>
            <a:ext cx="71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Hock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26208" y="3707363"/>
            <a:ext cx="739184" cy="672726"/>
          </a:xfrm>
          <a:prstGeom prst="ellipse">
            <a:avLst/>
          </a:prstGeom>
          <a:noFill/>
          <a:ln w="28575">
            <a:solidFill>
              <a:srgbClr val="B57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511737" y="4330326"/>
            <a:ext cx="754426" cy="1663694"/>
          </a:xfrm>
          <a:prstGeom prst="straightConnector1">
            <a:avLst/>
          </a:prstGeom>
          <a:ln w="28575">
            <a:solidFill>
              <a:srgbClr val="B57E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16789" y="599402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Tibiotarsus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3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3" grpId="0" animBg="1"/>
      <p:bldP spid="13" grpId="1" animBg="1"/>
      <p:bldP spid="20" grpId="0"/>
      <p:bldP spid="20" grpId="1"/>
      <p:bldP spid="24" grpId="0"/>
      <p:bldP spid="24" grpId="1"/>
      <p:bldP spid="25" grpId="0" animBg="1"/>
      <p:bldP spid="25" grpId="1" animBg="1"/>
      <p:bldP spid="29" grpId="0"/>
      <p:bldP spid="29" grpId="1"/>
      <p:bldP spid="30" grpId="0" animBg="1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435</TotalTime>
  <Words>378</Words>
  <Application>Microsoft Macintosh PowerPoint</Application>
  <PresentationFormat>On-screen Show (4:3)</PresentationFormat>
  <Paragraphs>114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Anatomy of Avian Thoracic and Pelvic Limbs</vt:lpstr>
      <vt:lpstr>Name Those Bones – Thoracic Limb</vt:lpstr>
      <vt:lpstr>Practice – Where is the Fracture?</vt:lpstr>
      <vt:lpstr>What About With Feathers?</vt:lpstr>
      <vt:lpstr>Feathered Injuries</vt:lpstr>
      <vt:lpstr>Practice?</vt:lpstr>
      <vt:lpstr>What’s Missing???</vt:lpstr>
      <vt:lpstr>Name Those Bones – Pelvic Limb</vt:lpstr>
      <vt:lpstr>Practice – Where is the Fracture</vt:lpstr>
      <vt:lpstr>What About With Feathers?</vt:lpstr>
      <vt:lpstr>More Digits</vt:lpstr>
      <vt:lpstr>Feathered Injuries</vt:lpstr>
      <vt:lpstr>Practice?</vt:lpstr>
      <vt:lpstr>What Happened to the Femur?</vt:lpstr>
      <vt:lpstr>Acknowledgements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Holly Burchfield</cp:lastModifiedBy>
  <cp:revision>33</cp:revision>
  <dcterms:created xsi:type="dcterms:W3CDTF">2013-03-30T19:38:14Z</dcterms:created>
  <dcterms:modified xsi:type="dcterms:W3CDTF">2013-06-19T19:05:41Z</dcterms:modified>
</cp:coreProperties>
</file>